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57" r:id="rId5"/>
    <p:sldId id="267" r:id="rId6"/>
    <p:sldId id="258" r:id="rId7"/>
    <p:sldId id="261" r:id="rId8"/>
    <p:sldId id="265" r:id="rId9"/>
    <p:sldId id="262" r:id="rId10"/>
    <p:sldId id="269" r:id="rId11"/>
    <p:sldId id="270" r:id="rId12"/>
    <p:sldId id="271" r:id="rId13"/>
    <p:sldId id="272" r:id="rId14"/>
    <p:sldId id="273" r:id="rId15"/>
    <p:sldId id="26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DBAE-B3A4-4E6C-BB9F-756184F25D8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E56A-9791-4366-958D-0EF40143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system – clinically oriented, features geared more toward MS3 MS4 – case logging, duty hours.  MS1 MS2 use evaluation feature.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66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</a:t>
            </a:r>
            <a:r>
              <a:rPr lang="en-US" dirty="0" err="1"/>
              <a:t>homescreen</a:t>
            </a:r>
            <a:r>
              <a:rPr lang="en-US" dirty="0"/>
              <a:t> – looking at feedback from faculty for the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Rot/Loc – evals shown pertain to these blocks, as well timeframe.  Default view – all eval reports are open.  The heading of an eval report is dark grey.  Click on carat of heading to minimize all reports – easier viewing.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reports minimized by clicking on carat – showing 2 eval reports.  Now click on carat of desired report.  Also set “Items” to 500 (to see more data on single page).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CBL report remains closed.  Doctoring report opened/expanded.  Evaluators are anonymous – vice versa to protect students.  Likert scale.  Comments usually at end of report (scroll down). Or….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1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…go to “comments” tab.  Constructive comments supplement/explain scoring.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0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Tabs across top – “evaluations” another way to access evals to complete as well as 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43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Questions.  Issues with logging in.  If widespread issues, handle offline.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3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student evaluating faculty member.  This one is end of block.  Other evals include Clinical Skills, PBL, LACE.  For faculty merit and promotion, and quality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CBL facilitator evaluating student.  Does not count toward grade.  Formative feedback.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7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Innovation website – management system, MS1 MS2 use only evaluation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8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Login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Credentials, initial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 login – UME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Homepage – MS1 MS2 interest -&gt; evals to complete and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4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Evals in queue for hippo to complete – one for the Psych rotation, one for a family medicine faculty.  Evaluations inadvertently/incorrectly assigned can be declined.  Evals remain in queue indefinitely.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06E56A-9791-4366-958D-0EF401430A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4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A0DB-83A8-4328-8445-F9AAF821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7DA54-51B5-4ECD-A9DD-B79B22991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335B-AEA4-4032-B81B-5F1459CC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3F58C-DF6C-47E5-9C18-A5DBA8BB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72E6D-F8A5-4E1F-838F-191A6FC1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9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CB3E-7ECB-45C4-B0AE-908624DD7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917B5-AC95-462A-BC27-E23ABFED5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5C33A-58F1-45FB-8953-4471BB6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1F0F-BB3B-4774-80C8-4A086D299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53213-BED8-4328-A6F1-A8058605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1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50F18-BF63-4D48-977F-6B5C0D381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1FD5E-B518-406E-AB2C-0392770E6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E9CDF-C8F0-48B5-859A-3C711DEF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D598F-01F7-420F-B402-334A0D2A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99669-EA88-4DE8-855D-C3F52241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6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FBEE-7BC2-42E0-AF8E-AFEC382F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F33A1-8402-4EC0-9D6B-E8174850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1DB7C-44AB-4C66-9175-C96CD948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ACCA3-B868-4C25-9D74-91F071D8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F8BD-2E6E-4E66-B35D-4716DCE9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5517B-0C2A-48C3-BB51-FA75AE79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06517-0528-4F27-84A7-993EBF85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5EF04-FC4D-40D0-926C-A3549771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7C4E-769E-4301-A3A2-3BABC47F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DE802-640E-4DF1-8457-50AED194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75F2-29A9-43F1-A144-4F65BEA8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6052A-750A-4FD4-AB02-9653455B2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E6A5B-47B5-418D-9DDD-50DD45384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0318D-CA57-472E-869E-D5C400DE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E7EDD-08BD-4672-A6B1-2593F829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68604-8B9A-472A-8A29-508DDA29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4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BDB7E-76BF-4416-A518-75C295C0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E4DDB-C82F-4716-81D5-822F6D801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BF903-E84F-4FCC-A218-512DB7FA1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42C4FF-276A-4A71-889A-C244F9D9B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740EF-B2DB-464C-8821-8640B3E13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22531-82FE-4E10-B6A7-D602ACA09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53D06-D73C-4506-B35B-D19F7F2CC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1840CC-5BA9-477B-A6D9-C1B2BDE6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3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91C3-2847-461D-A4D2-AC17246C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B5E48-3CD6-47B3-9679-1CD25B68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503DD-A82B-4A27-81A3-6DB51693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24CC8-1BBF-4435-843C-3AE16670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6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4F7B5E-6D40-4585-B7FD-15B9A831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96718-599A-418C-B2BA-59E47842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21C2F-8C1F-46B8-A3D0-45B44A3C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5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7D4C-900A-4556-AB71-EE7E6638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FFB0B-3458-4809-98D9-3E5B27ED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46B16-D01E-43F2-A185-542116AE6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0C3DE-3392-4D8A-9427-B17C51CF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FC2E1-70F6-4208-96DD-1877189B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046DF-A537-4011-90C1-F469A29D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E42E-B74D-422D-8C3C-9ED413E7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2AB60-4305-4FA3-96C4-70F69B1B2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2B3BC-1732-4619-8858-452F2BE64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DB29-5F70-4B12-84A8-D836F463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F9BC1-A016-43FE-9AE5-1EC05081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1752F-AE1C-4B14-87D2-CAADB07D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74081-62F6-4E97-8C56-A959EB13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ADA8A-2182-46CA-A860-F8BC17E5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7F63C-3A3D-48BD-8071-04FA4467C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D6E0-98D4-4057-9D99-DEA6DA4D5B50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26924-5FA8-4564-AD86-5A137495F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BAD02-ED07-4002-999E-1FBDCA8C8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0B687-C685-48A4-9419-910BBB476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ndrick.davis@uc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arield@medsch.ucr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endrick.davis@ucr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arield@medsch.ucr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91CDB-F456-414E-8CED-43A3E01D9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Autofit/>
          </a:bodyPr>
          <a:lstStyle/>
          <a:p>
            <a:r>
              <a:rPr lang="en-US" sz="3600" dirty="0"/>
              <a:t>Introduction to New Innovations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20BCB-56E8-457A-8434-AB531A153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Evaluations Management System</a:t>
            </a:r>
          </a:p>
          <a:p>
            <a:r>
              <a:rPr lang="en-US" sz="1600" dirty="0"/>
              <a:t>Kendrick Davis </a:t>
            </a:r>
            <a:r>
              <a:rPr lang="en-US" sz="1600" dirty="0">
                <a:hlinkClick r:id="rId3"/>
              </a:rPr>
              <a:t>kendrick.davis@ucr.edu</a:t>
            </a:r>
            <a:endParaRPr lang="en-US" sz="1600" dirty="0"/>
          </a:p>
          <a:p>
            <a:r>
              <a:rPr lang="en-US" sz="1600" dirty="0"/>
              <a:t>Ariel </a:t>
            </a:r>
            <a:r>
              <a:rPr lang="en-US" sz="1600" dirty="0">
                <a:hlinkClick r:id="rId4"/>
              </a:rPr>
              <a:t>arield@medsch.ucr.edu</a:t>
            </a:r>
            <a:endParaRPr lang="en-US" sz="1600" dirty="0"/>
          </a:p>
          <a:p>
            <a:endParaRPr lang="en-US" sz="2000" dirty="0"/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0921A-3620-4AD0-A13F-E4BFE4E8A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91" y="1523204"/>
            <a:ext cx="3079129" cy="2402217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8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B890E1-C319-405F-BE3A-87FA2DB3D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8E08DD-2039-4BB8-A8F3-58ACBF48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3" y="252614"/>
            <a:ext cx="10999071" cy="5699297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21AAB1DF-F109-4058-A14B-67ACEA6CEEAD}"/>
              </a:ext>
            </a:extLst>
          </p:cNvPr>
          <p:cNvSpPr/>
          <p:nvPr/>
        </p:nvSpPr>
        <p:spPr>
          <a:xfrm>
            <a:off x="2233246" y="3270420"/>
            <a:ext cx="615462" cy="31652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102 0.1838 L 0.79102 0.18403 C 0.77565 0.19583 0.79128 0.18472 0.77982 0.19028 C 0.77696 0.1919 0.77396 0.19398 0.7711 0.1956 C 0.7694 0.1963 0.76771 0.19699 0.76589 0.19815 C 0.76472 0.19884 0.76355 0.2 0.76237 0.2007 C 0.76081 0.20162 0.75717 0.20278 0.75573 0.20324 C 0.75196 0.20787 0.75521 0.2044 0.74974 0.20718 C 0.74011 0.21181 0.74974 0.20764 0.74245 0.21227 C 0.74154 0.21296 0.7405 0.2132 0.73959 0.21366 C 0.73881 0.21412 0.73815 0.21458 0.73737 0.21505 C 0.73555 0.21597 0.73151 0.21759 0.73151 0.21783 C 0.73073 0.21829 0.73021 0.21945 0.7293 0.22014 C 0.72748 0.2213 0.72526 0.22153 0.72344 0.22269 C 0.72032 0.22454 0.72201 0.22361 0.71823 0.22546 C 0.71524 0.22801 0.71459 0.22894 0.71094 0.23056 C 0.7099 0.23102 0.70899 0.23125 0.70808 0.23195 C 0.70677 0.23264 0.7056 0.23357 0.70443 0.23449 C 0.70365 0.23496 0.70287 0.23519 0.70209 0.23565 C 0.69636 0.24259 0.70417 0.23403 0.69714 0.23958 C 0.69584 0.24051 0.69467 0.24236 0.69336 0.24329 C 0.68672 0.24884 0.69453 0.23958 0.68672 0.24746 C 0.68568 0.24838 0.6849 0.25046 0.68386 0.25139 C 0.68269 0.25208 0.68138 0.25208 0.68021 0.25255 C 0.67865 0.25324 0.67722 0.25417 0.67578 0.25509 C 0.67474 0.25579 0.67383 0.25671 0.67292 0.25764 C 0.67188 0.2588 0.67097 0.26065 0.66993 0.26158 C 0.66927 0.26204 0.66211 0.26435 0.66185 0.26435 C 0.66068 0.26528 0.65938 0.26621 0.65821 0.2669 C 0.65756 0.26736 0.65677 0.26759 0.65599 0.26829 C 0.65521 0.26898 0.65456 0.27014 0.65378 0.27083 C 0.65222 0.27199 0.64935 0.27292 0.64805 0.27338 C 0.63802 0.28009 0.64323 0.27801 0.63256 0.27963 C 0.62331 0.2831 0.62761 0.28195 0.6194 0.2838 C 0.61771 0.28472 0.61589 0.28519 0.6142 0.28634 C 0.61315 0.28704 0.61237 0.28843 0.61133 0.28889 C 0.60886 0.29005 0.60625 0.29005 0.60391 0.29144 C 0.60222 0.29236 0.60065 0.29352 0.5987 0.29398 C 0.5905 0.2963 0.58646 0.29653 0.57969 0.29908 C 0.57448 0.30139 0.57891 0.29954 0.57461 0.30208 C 0.57357 0.30255 0.57266 0.30278 0.57175 0.30324 C 0.57045 0.30371 0.56927 0.30417 0.5681 0.30463 C 0.56433 0.30556 0.56263 0.30556 0.55912 0.30718 C 0.55599 0.30857 0.55743 0.30903 0.55339 0.30972 C 0.54896 0.31042 0.54467 0.31042 0.54011 0.31088 C 0.5375 0.31134 0.53477 0.31181 0.53203 0.31227 L 0.5086 0.31482 C 0.50743 0.31528 0.50625 0.31597 0.50508 0.31597 C 0.48998 0.31852 0.49688 0.31482 0.49037 0.31898 C 0.47006 0.31829 0.44974 0.31852 0.42943 0.31736 C 0.42813 0.31736 0.42709 0.31528 0.42578 0.31482 C 0.4224 0.31366 0.41901 0.31273 0.41563 0.31227 L 0.40521 0.31088 L 0.38985 0.30833 L 0.38321 0.30718 C 0.38034 0.30671 0.37748 0.30625 0.37448 0.30579 C 0.36602 0.30208 0.37071 0.30347 0.36055 0.30208 C 0.35899 0.30116 0.35769 0.29954 0.35612 0.29908 C 0.35469 0.29884 0.35326 0.29815 0.35183 0.29792 C 0.34805 0.29722 0.33594 0.29583 0.33269 0.29537 C 0.33151 0.29491 0.33021 0.29468 0.32904 0.29398 C 0.32839 0.29375 0.32761 0.29306 0.32683 0.29283 C 0.32292 0.29167 0.31888 0.29144 0.31511 0.29028 L 0.31068 0.28889 C 0.30469 0.28542 0.3142 0.29074 0.30118 0.28519 L 0.29532 0.28241 C 0.29102 0.27732 0.29467 0.28079 0.28646 0.27847 C 0.28399 0.27778 0.28164 0.27662 0.27917 0.27593 C 0.27461 0.2706 0.27982 0.2757 0.27266 0.27199 C 0.27149 0.27153 0.27058 0.27014 0.26967 0.26945 C 0.26849 0.26875 0.26719 0.26875 0.26602 0.26829 C 0.25873 0.26505 0.27149 0.26921 0.25938 0.26551 C 0.25534 0.26065 0.25886 0.26412 0.25209 0.26158 C 0.25131 0.26134 0.25065 0.26065 0.24987 0.26019 C 0.24896 0.25972 0.24792 0.25949 0.24688 0.25903 C 0.24597 0.25764 0.24506 0.25602 0.24401 0.25509 C 0.24258 0.25417 0.24115 0.2544 0.23972 0.25394 C 0.23881 0.25347 0.23815 0.25301 0.23737 0.25255 C 0.23555 0.25023 0.23386 0.24746 0.23151 0.24607 C 0.23008 0.24537 0.22852 0.24537 0.22709 0.24491 C 0.22618 0.24445 0.22526 0.24398 0.22422 0.24329 C 0.22344 0.24259 0.22266 0.2419 0.22201 0.24074 C 0.22123 0.23958 0.22071 0.23796 0.2198 0.23704 C 0.21888 0.23611 0.21784 0.23611 0.21693 0.23565 C 0.21537 0.23496 0.2125 0.2331 0.2125 0.23333 C 0.21198 0.23195 0.21172 0.23009 0.21107 0.22917 C 0.21016 0.22824 0.20912 0.22847 0.20808 0.22801 C 0.2073 0.22755 0.20651 0.22708 0.20586 0.22662 C 0.20508 0.22593 0.20443 0.22454 0.20365 0.22384 C 0.203 0.22338 0.20222 0.22315 0.20157 0.22269 C 0.19844 0.2206 0.19623 0.21898 0.19349 0.21621 C 0.19089 0.21389 0.18842 0.21134 0.18607 0.20857 C 0.18542 0.20764 0.18477 0.20671 0.18399 0.20579 C 0.18243 0.20463 0.18086 0.2044 0.17943 0.20324 C 0.17071 0.1956 0.17878 0.19977 0.17214 0.19676 C 0.17071 0.1956 0.16914 0.19445 0.16784 0.19283 C 0.16667 0.1919 0.16589 0.19005 0.16485 0.18912 C 0.16368 0.1882 0.16237 0.1882 0.1612 0.18773 C 0.16042 0.18634 0.1599 0.18472 0.15886 0.1838 C 0.1543 0.17824 0.15599 0.18125 0.15248 0.17871 C 0.15131 0.17778 0.15039 0.17708 0.14935 0.17593 C 0.14597 0.17246 0.14831 0.17454 0.14506 0.16968 C 0.14284 0.16621 0.14245 0.1669 0.13985 0.16435 C 0.13842 0.16273 0.13698 0.16088 0.13542 0.15926 C 0.13451 0.15787 0.1336 0.15625 0.13256 0.15533 C 0.1319 0.15463 0.13112 0.1544 0.13034 0.15394 C 0.12969 0.15278 0.12904 0.15139 0.12826 0.15023 C 0.12748 0.14884 0.12657 0.14838 0.12592 0.14746 C 0.12266 0.14167 0.12657 0.14468 0.12227 0.14236 C 0.12136 0.14097 0.12032 0.13982 0.11927 0.13843 C 0.11875 0.13727 0.11849 0.13565 0.11784 0.13449 C 0.11654 0.13264 0.11472 0.13171 0.11355 0.12917 C 0.11133 0.12546 0.11029 0.12338 0.10769 0.12014 C 0.10677 0.11921 0.10573 0.11852 0.10482 0.11759 C 0.09597 0.10208 0.10586 0.11783 0.0974 0.10857 C 0.09649 0.10741 0.0961 0.10579 0.09519 0.10463 C 0.09427 0.10347 0.0931 0.10301 0.09219 0.10208 C 0.09076 0.10046 0.08946 0.09838 0.08789 0.09699 C 0.0849 0.09398 0.08151 0.0919 0.07904 0.08773 C 0.07826 0.08634 0.07774 0.08472 0.07683 0.0838 C 0.07592 0.0831 0.07487 0.0831 0.07396 0.08264 C 0.07318 0.08171 0.07253 0.08079 0.07162 0.08009 C 0.07071 0.07917 0.06967 0.07847 0.06875 0.07755 C 0.05873 0.06621 0.07214 0.08033 0.06355 0.06945 C 0.06276 0.06852 0.06159 0.06806 0.06068 0.0669 C 0.0556 0.06134 0.0599 0.06435 0.05547 0.06181 C 0.05404 0.05926 0.053 0.05556 0.05118 0.05394 L 0.04532 0.04884 C 0.0405 0.04028 0.04297 0.04236 0.03868 0.03982 C 0.03815 0.03866 0.03789 0.03681 0.03724 0.03588 C 0.03334 0.02986 0.0336 0.03195 0.02995 0.02801 C 0.02839 0.02639 0.02696 0.02477 0.02552 0.02292 C 0.02461 0.02176 0.02357 0.02014 0.02253 0.01921 C 0.02162 0.01783 0.02058 0.01736 0.01967 0.01621 C 0.01888 0.01551 0.01823 0.01458 0.01745 0.01366 C 0.01615 0.01227 0.01446 0.01134 0.01302 0.00996 C 0.01133 0.00833 0.00977 0.00625 0.00782 0.00486 C 0.00677 0.00371 0.00547 0.00301 0.0043 0.00232 C -0.00104 -0.00116 0.00313 0.00255 -3.54167E-6 -0.00023 L -3.54167E-6 -1.48148E-6 " pathEditMode="relative" rAng="0" ptsTypes="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267CDD-7515-4C6F-85E8-D15166D64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237" r="1" b="15312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26F057-F33B-4799-B43E-0B0C535F5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696" b="-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739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0C6F7B-DBB0-4BF7-BDA7-A2695A487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" b="20178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40446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D7E255-F112-4142-80C2-5BE0506B3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766" b="-1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80DBD8E-9EE4-42A5-BAE8-95722AE8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0A9B7-0A1C-4558-B374-C1F74FEF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52F76D-EACB-46F5-984A-55CA439A8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836"/>
            <a:ext cx="12192000" cy="568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91CDB-F456-414E-8CED-43A3E01D9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>
                <a:solidFill>
                  <a:schemeClr val="bg1"/>
                </a:solidFill>
              </a:rPr>
              <a:t>Introduction to New Innovations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20BCB-56E8-457A-8434-AB531A153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276857"/>
            <a:ext cx="5015484" cy="3900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Kendrick Davis </a:t>
            </a:r>
            <a:r>
              <a:rPr lang="en-US" sz="2200" dirty="0">
                <a:hlinkClick r:id="rId3"/>
              </a:rPr>
              <a:t>kendrick.davis@ucr.edu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Ariel </a:t>
            </a:r>
            <a:r>
              <a:rPr lang="en-US" sz="2200" dirty="0">
                <a:hlinkClick r:id="rId4"/>
              </a:rPr>
              <a:t>arield@medsch.ucr.edu</a:t>
            </a:r>
            <a:endParaRPr lang="en-US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0921A-3620-4AD0-A13F-E4BFE4E8AF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24"/>
          <a:stretch/>
        </p:blipFill>
        <p:spPr>
          <a:xfrm>
            <a:off x="6335270" y="2276857"/>
            <a:ext cx="5015484" cy="39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7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3DF0E-08C3-4651-B7C9-EBCAF6DE6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43" y="0"/>
            <a:ext cx="5023485" cy="6858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60368C6-3E47-4B82-95BE-31FA6EB68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224" y="226156"/>
            <a:ext cx="3597774" cy="663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BDB5B0-356B-4C81-807F-B7FCF7E84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84012-D769-4A2D-931A-E199F080D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375" y="891541"/>
            <a:ext cx="5866189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88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FBDD60-5EA9-4BB7-BA6A-4BE78B316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/>
          </a:blip>
          <a:srcRect r="4148"/>
          <a:stretch/>
        </p:blipFill>
        <p:spPr>
          <a:xfrm>
            <a:off x="3778668" y="10"/>
            <a:ext cx="4634356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58BC00-262C-499B-B643-01DFB266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4BB4-E1CC-4CBC-A369-B961DE18EE4B}"/>
              </a:ext>
            </a:extLst>
          </p:cNvPr>
          <p:cNvSpPr txBox="1"/>
          <p:nvPr/>
        </p:nvSpPr>
        <p:spPr>
          <a:xfrm>
            <a:off x="838200" y="5852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https://www.new-innov.com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113768-AD60-445D-9094-1DD90AE00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3" r="6940" b="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17A51B-58FF-4B8A-BA44-B984B13F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787A52-6FD6-4445-AADE-98648BD88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0" y="3549150"/>
            <a:ext cx="4597320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2490082-3D85-4D23-8143-DCCE74BF9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41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E168666-ACEB-49C1-95C3-B249DE919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642" y="801314"/>
            <a:ext cx="7334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8EE27-6C67-4C7C-8637-930954DB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57498"/>
            <a:ext cx="4806184" cy="364453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Username = your </a:t>
            </a:r>
            <a:r>
              <a:rPr lang="en-US" sz="2800" b="1" i="1" dirty="0" err="1">
                <a:solidFill>
                  <a:srgbClr val="FFFF00"/>
                </a:solidFill>
              </a:rPr>
              <a:t>netID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b="1" i="1" dirty="0">
                <a:solidFill>
                  <a:srgbClr val="FFFF00"/>
                </a:solidFill>
              </a:rPr>
              <a:t>netID</a:t>
            </a:r>
            <a:r>
              <a:rPr lang="en-US" sz="2800" dirty="0">
                <a:solidFill>
                  <a:schemeClr val="bg1"/>
                </a:solidFill>
              </a:rPr>
              <a:t>@medsch.ucr.edu)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Temporary password =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(all lowercase)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rgbClr val="FFFF00"/>
                </a:solidFill>
              </a:rPr>
              <a:t>1</a:t>
            </a:r>
            <a:r>
              <a:rPr lang="en-US" sz="2800" i="1" baseline="30000" dirty="0">
                <a:solidFill>
                  <a:srgbClr val="FFFF00"/>
                </a:solidFill>
              </a:rPr>
              <a:t>st</a:t>
            </a:r>
            <a:r>
              <a:rPr lang="en-US" sz="2800" i="1" dirty="0">
                <a:solidFill>
                  <a:srgbClr val="FFFF00"/>
                </a:solidFill>
              </a:rPr>
              <a:t> initial + last name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e.g. Scotty de La-Bear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800" dirty="0" err="1">
                <a:solidFill>
                  <a:schemeClr val="bg1"/>
                </a:solidFill>
              </a:rPr>
              <a:t>sde</a:t>
            </a:r>
            <a:r>
              <a:rPr lang="en-US" sz="2800" dirty="0">
                <a:solidFill>
                  <a:schemeClr val="bg1"/>
                </a:solidFill>
              </a:rPr>
              <a:t> la-bear”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0A130B-0268-4201-8B65-269E95D95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437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7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8D3D12-A1B2-4A69-9846-4BDC150CB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5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B890E1-C319-405F-BE3A-87FA2DB3D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8E08DD-2039-4BB8-A8F3-58ACBF48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3" y="252614"/>
            <a:ext cx="10999071" cy="5699297"/>
          </a:xfrm>
          <a:prstGeom prst="rect">
            <a:avLst/>
          </a:prstGeom>
        </p:spPr>
      </p:pic>
      <p:sp>
        <p:nvSpPr>
          <p:cNvPr id="17" name="Arrow: Left 16">
            <a:extLst>
              <a:ext uri="{FF2B5EF4-FFF2-40B4-BE49-F238E27FC236}">
                <a16:creationId xmlns:a16="http://schemas.microsoft.com/office/drawing/2014/main" id="{21798ECD-7817-4886-B867-CBC5F79FC4FF}"/>
              </a:ext>
            </a:extLst>
          </p:cNvPr>
          <p:cNvSpPr/>
          <p:nvPr/>
        </p:nvSpPr>
        <p:spPr>
          <a:xfrm>
            <a:off x="2435469" y="1941327"/>
            <a:ext cx="615462" cy="316523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654 -0.11666 L 0.76654 -0.11643 C 0.7638 -0.11713 0.7612 -0.11782 0.7586 -0.11782 C 0.75274 -0.11782 0.753 -0.11574 0.74714 -0.11412 C 0.74466 -0.11342 0.74193 -0.11319 0.73932 -0.11273 C 0.73711 -0.1125 0.73516 -0.1118 0.73294 -0.11157 L 0.71589 -0.10902 C 0.7125 -0.10856 0.70912 -0.10833 0.70599 -0.10764 C 0.69831 -0.10625 0.69076 -0.10301 0.68307 -0.10254 C 0.65703 -0.10092 0.66836 -0.10208 0.64896 -0.1 C 0.64492 -0.09907 0.64089 -0.09814 0.63685 -0.09745 C 0.63333 -0.09676 0.62969 -0.09652 0.62617 -0.09606 C 0.62331 -0.09583 0.62044 -0.09514 0.61771 -0.0949 C 0.60925 -0.09398 0.58893 -0.09282 0.58125 -0.09236 C 0.56797 -0.08819 0.58906 -0.09444 0.57057 -0.08981 C 0.5612 -0.08726 0.57539 -0.08865 0.55716 -0.08588 C 0.54623 -0.08426 0.55143 -0.08518 0.54141 -0.08333 C 0.53412 -0.07893 0.54167 -0.0831 0.5237 -0.08078 C 0.51471 -0.07963 0.52331 -0.07986 0.51654 -0.07824 C 0.49883 -0.07384 0.51771 -0.07963 0.50235 -0.07569 C 0.50117 -0.07523 0.5 -0.07453 0.49883 -0.0743 C 0.49388 -0.07314 0.48802 -0.07245 0.48307 -0.07176 C 0.48242 -0.07129 0.48164 -0.07083 0.48112 -0.07037 C 0.47891 -0.06944 0.47266 -0.06689 0.47175 -0.06666 C 0.47057 -0.0662 0.4694 -0.06551 0.46823 -0.06527 C 0.46341 -0.06435 0.45391 -0.06273 0.45391 -0.0625 C 0.45248 -0.0618 0.45117 -0.06064 0.44974 -0.06018 C 0.44675 -0.05926 0.44388 -0.05833 0.44115 -0.05625 C 0.43998 -0.05555 0.4388 -0.05463 0.43763 -0.0537 C 0.43685 -0.05324 0.4362 -0.05301 0.43542 -0.05254 C 0.43425 -0.05162 0.43307 -0.05046 0.4319 -0.05 C 0.42956 -0.04907 0.42708 -0.04907 0.42474 -0.04861 C 0.42305 -0.04838 0.42149 -0.04791 0.41979 -0.04745 C 0.4155 -0.04606 0.41133 -0.04514 0.40703 -0.04351 L 0.39987 -0.04097 C 0.3987 -0.04051 0.39753 -0.03981 0.39623 -0.03958 C 0.39414 -0.03935 0.39206 -0.03889 0.38998 -0.03842 C 0.3875 -0.03773 0.38516 -0.03657 0.38281 -0.03588 C 0.38138 -0.03541 0.37995 -0.03495 0.37852 -0.03449 C 0.37604 -0.03379 0.3737 -0.0324 0.37149 -0.03194 L 0.35495 -0.02939 C 0.34844 -0.02639 0.35664 -0.03009 0.34792 -0.02685 C 0.34688 -0.02639 0.34596 -0.02569 0.34505 -0.02546 C 0.3418 -0.025 0.33841 -0.02476 0.33503 -0.0243 C 0.32253 -0.0206 0.33815 -0.02523 0.32721 -0.02176 C 0.32578 -0.02129 0.32435 -0.02106 0.32305 -0.02037 C 0.3211 -0.01967 0.32005 -0.01805 0.31797 -0.01782 C 0.31003 -0.01713 0.30195 -0.01689 0.29388 -0.01666 C 0.29167 -0.0162 0.28958 -0.01574 0.28737 -0.01527 C 0.28464 -0.01458 0.28177 -0.01296 0.27891 -0.01273 L 0.26667 -0.01134 C 0.26354 -0.01111 0.26016 -0.01041 0.25677 -0.01018 C 0.24662 -0.00949 0.23633 -0.00949 0.22617 -0.00879 L 0.17852 -0.00625 C 0.17344 -0.00324 0.17487 -0.0037 0.16576 -0.0037 L 0.05469 -0.00509 L 0.00195 -0.00509 L 0.00703 0.00278 L -1.25E-6 -3.7037E-6 " pathEditMode="relative" rAng="0" ptsTypes="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81CA89-64F9-4C55-BDB1-6FF330E65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658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522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399</Words>
  <Application>Microsoft Office PowerPoint</Application>
  <PresentationFormat>Widescreen</PresentationFormat>
  <Paragraphs>41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Introduction to New Innovations</vt:lpstr>
      <vt:lpstr>PowerPoint Presentation</vt:lpstr>
      <vt:lpstr>PowerPoint Presentation</vt:lpstr>
      <vt:lpstr>PowerPoint Presentation</vt:lpstr>
      <vt:lpstr>PowerPoint Presentation</vt:lpstr>
      <vt:lpstr>Username = your netID (netID@medsch.ucr.edu)  Temporary password =  (all lowercase)  1st initial + last name  e.g. Scotty de La-Bear “sde la-bear”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New Innovations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New Innovations</dc:title>
  <dc:creator>Ariel DeGuzman</dc:creator>
  <cp:lastModifiedBy>Ariel DeGuzman</cp:lastModifiedBy>
  <cp:revision>5</cp:revision>
  <dcterms:created xsi:type="dcterms:W3CDTF">2020-08-04T19:51:50Z</dcterms:created>
  <dcterms:modified xsi:type="dcterms:W3CDTF">2020-08-05T21:54:07Z</dcterms:modified>
</cp:coreProperties>
</file>